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7"/>
  </p:notesMasterIdLst>
  <p:handoutMasterIdLst>
    <p:handoutMasterId r:id="rId38"/>
  </p:handoutMasterIdLst>
  <p:sldIdLst>
    <p:sldId id="294" r:id="rId5"/>
    <p:sldId id="295" r:id="rId6"/>
    <p:sldId id="282" r:id="rId7"/>
    <p:sldId id="318" r:id="rId8"/>
    <p:sldId id="284" r:id="rId9"/>
    <p:sldId id="322" r:id="rId10"/>
    <p:sldId id="323" r:id="rId11"/>
    <p:sldId id="324" r:id="rId12"/>
    <p:sldId id="306" r:id="rId13"/>
    <p:sldId id="321" r:id="rId14"/>
    <p:sldId id="325" r:id="rId15"/>
    <p:sldId id="346" r:id="rId16"/>
    <p:sldId id="326" r:id="rId17"/>
    <p:sldId id="349" r:id="rId18"/>
    <p:sldId id="350" r:id="rId19"/>
    <p:sldId id="351" r:id="rId20"/>
    <p:sldId id="347" r:id="rId21"/>
    <p:sldId id="345" r:id="rId22"/>
    <p:sldId id="348" r:id="rId23"/>
    <p:sldId id="329" r:id="rId24"/>
    <p:sldId id="339" r:id="rId25"/>
    <p:sldId id="340" r:id="rId26"/>
    <p:sldId id="341" r:id="rId27"/>
    <p:sldId id="343" r:id="rId28"/>
    <p:sldId id="337" r:id="rId29"/>
    <p:sldId id="302" r:id="rId30"/>
    <p:sldId id="281" r:id="rId31"/>
    <p:sldId id="301" r:id="rId32"/>
    <p:sldId id="338" r:id="rId33"/>
    <p:sldId id="342" r:id="rId34"/>
    <p:sldId id="303" r:id="rId35"/>
    <p:sldId id="293" r:id="rId3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16B"/>
    <a:srgbClr val="87DFE1"/>
    <a:srgbClr val="FDFBF6"/>
    <a:srgbClr val="D4D593"/>
    <a:srgbClr val="AAC4E9"/>
    <a:srgbClr val="202C8F"/>
    <a:srgbClr val="F5CDCE"/>
    <a:srgbClr val="DF8C8C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94799" autoAdjust="0"/>
  </p:normalViewPr>
  <p:slideViewPr>
    <p:cSldViewPr snapToGrid="0" snapToObjects="1">
      <p:cViewPr varScale="1">
        <p:scale>
          <a:sx n="75" d="100"/>
          <a:sy n="75" d="100"/>
        </p:scale>
        <p:origin x="648" y="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122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xmlns="" id="{BA5D5A72-CB6F-F8DE-E2C9-90459C8C3D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66FD7FF-2869-7902-36B2-2B229AB9A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1457C88-4472-81CF-02AF-4421E0A308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C32B254-F115-AAF3-09C2-B631F5CDC4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xmlns="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950ED98-B5D1-206C-403F-FA954F9D2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2485599-A799-0E8C-D368-451B9DE022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xmlns="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xmlns="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E8643CE-01D9-3E5E-15F6-20689F775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xmlns="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44D3449-0EF5-D439-CC36-5C761D35D4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xmlns="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xmlns="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AF82DDD-EDEC-7D87-F43A-113C5E4A4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xmlns="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76F2D13-53B7-CE37-EA90-449A726B8A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xmlns="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xmlns="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C0053FE-E44A-CA97-F782-67FC633E72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xmlns="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288DB6F-1A86-5713-2420-7554D75CB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xmlns="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xmlns="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7E492E-967F-54B7-55B1-08A5E1C36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xmlns="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2DECB02-D9CE-E57A-0604-BFF41EC38A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68E760EA-7D83-1DF2-A8EE-4F218084E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FF3F3353-78A1-F584-81A6-9513382DF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xmlns="" id="{790E862E-398F-571C-EC2C-3D17164DE0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xmlns="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6BE61D7-B0A3-902B-4F58-727982880E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35B4623-C6B7-83B6-05A1-17D69EA8DA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16B48C-2241-2A09-2A32-FB55BCFD6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3DC7B0C-730B-4FE8-3BFD-D787B19506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7B2BF2-C193-18BC-3798-C9611C4182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8E087E-B71E-C8CE-2C40-B3EACA40D2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xmlns="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xmlns="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xmlns="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xmlns="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xmlns="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xmlns="" id="{CD2D664E-6702-6607-A37E-2E99614491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xmlns="" id="{951C5737-DF7E-D671-AC74-9E488335BC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F232A1E1-DD38-15EA-6CA1-A84950EC43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xmlns="" id="{B9036D42-A06F-E6EE-BB91-8BAF045198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xmlns="" id="{86E0540C-3355-A50D-AC61-047B54B70C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xmlns="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xmlns="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xmlns="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xmlns="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xmlns="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xmlns="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xmlns="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xmlns="" id="{ABC388A2-FFC7-1A87-02FB-C97B50161F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xmlns="" id="{D64C4994-B525-F4C0-B74F-D5E8296DFC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xmlns="" id="{9019DA73-2516-F3D2-ECDB-620C90483D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xmlns="" id="{FEA70E9F-C506-413C-11EF-5915A22966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xmlns="" id="{A8B7F1F1-806C-8D65-7340-220A0C4653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xmlns="" id="{F19C81EC-0322-58A2-C455-6E2C84D1E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EF1F750-031C-BDB7-BD7B-9CBE17406F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FEB515B5-2D9F-58E1-6E3C-CCBF105D89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xmlns="" id="{5CCFEDF9-5B69-87BA-8A33-35033DA401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xmlns="" id="{8D5D10FF-3DE5-39CA-FA9A-29A09DC47B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xmlns="" id="{BFA89E6A-8342-AE30-45E0-BC1DFE327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08309FA-889A-E2F2-1EDA-F872245F5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xmlns="" id="{D9D7EB49-4BC9-040F-C4CC-5771C5FB3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xmlns="" id="{3CE04498-C285-EFB8-340C-1A0640781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xmlns="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xmlns="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2C6B5F91-ABF5-D0B6-E43F-40CEDC3A6D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2D64F1-27B6-A1E5-4F44-A6029FAB3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626DE4B-D4E5-B36A-89FA-7C0E87AFC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5243571-BE64-3777-F992-88FC43A605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DFAE2CB-0EAD-E788-FCB7-FB12F6939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5923D9E-9381-3D11-B31A-1BF5C97F35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xmlns="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F297964-0B81-31DC-6D6D-1414832238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xmlns="" id="{EFFAEAD9-58A9-096B-C6D0-58F7AD08E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CAA6B609-D718-DB49-892F-7E49376CC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C35EFB42-020B-1DF4-3D42-26092CE45F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B4DD322-D1E0-74CB-BBFF-057426E58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C11D3FCE-EC92-8558-A3E5-04DB12477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17CBC9E-B934-828F-2AE5-211CEF5B1D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3D352B04-96E6-839B-9D92-EE98385C4D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723D98FB-5EB7-A8DF-8470-B23A80D669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550F3CE-BAE9-3916-42CA-F4D906FA51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D83F65A0-0C52-48AD-DC5D-B5D3BF3CC1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8FA7F58-C470-6376-9DB1-DE7034C491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B27C9E57-563E-7980-7B3C-45FAD9C38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2459EA3C-8B88-5F1F-531E-7DA7DE5571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B0C0F070-237F-C60F-3458-4D4D9BA0A2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xmlns="" id="{2A3EC91E-4089-D366-06D3-3E66F93DF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xmlns="" id="{70F595E1-C910-3710-90E9-AF5FFCE058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xmlns="" id="{AA39EF58-54F1-4AC9-1D83-2E7DEEAAEA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xmlns="" id="{0C320934-59CC-4123-C7C1-FEEE89F30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xmlns="" id="{EC46DC71-C12A-96C8-3FE2-AA95AB58B3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xmlns="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xmlns="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CC43996-DAC9-130F-CB05-4A8A90381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xmlns="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xmlns="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xmlns="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xmlns="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xmlns="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xmlns="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xmlns="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xmlns="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xmlns="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xmlns="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xmlns="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xmlns="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xmlns="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xmlns="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xmlns="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xmlns="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xmlns="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xmlns="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xmlns="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xmlns="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xmlns="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xmlns="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xmlns="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xmlns="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xmlns="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xmlns="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xmlns="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xmlns="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125235" y="3632969"/>
            <a:ext cx="4304331" cy="2577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 name: 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Mr. S. H.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Sangale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Kalyani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Bangar</a:t>
            </a:r>
            <a:endPara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Aditya </a:t>
            </a:r>
            <a:r>
              <a:rPr lang="en-I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Dhakane</a:t>
            </a:r>
            <a:endPara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Shraddha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Punjaram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Gaidhani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Ashwini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Ashok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Salunke</a:t>
            </a:r>
            <a:endParaRPr lang="en-I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6FEFB3-B41F-5445-EC5C-39B2C516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53" y="562893"/>
            <a:ext cx="1372671" cy="79299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2A603EF3-6EF8-0E89-8720-57DBEC9F13A4}"/>
              </a:ext>
            </a:extLst>
          </p:cNvPr>
          <p:cNvSpPr txBox="1">
            <a:spLocks/>
          </p:cNvSpPr>
          <p:nvPr/>
        </p:nvSpPr>
        <p:spPr>
          <a:xfrm>
            <a:off x="872836" y="1855682"/>
            <a:ext cx="10768704" cy="177728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Holistic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pproach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Campus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ecruitment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rofile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nalysis </a:t>
            </a:r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4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84;p1">
            <a:extLst>
              <a:ext uri="{FF2B5EF4-FFF2-40B4-BE49-F238E27FC236}">
                <a16:creationId xmlns:a16="http://schemas.microsoft.com/office/drawing/2014/main" xmlns="" id="{15B6B0DE-E4D6-29F0-302A-37F552F32609}"/>
              </a:ext>
            </a:extLst>
          </p:cNvPr>
          <p:cNvSpPr txBox="1">
            <a:spLocks/>
          </p:cNvSpPr>
          <p:nvPr/>
        </p:nvSpPr>
        <p:spPr>
          <a:xfrm>
            <a:off x="3596759" y="329185"/>
            <a:ext cx="6028791" cy="1260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Balthazar"/>
              <a:buNone/>
              <a:tabLst/>
              <a:defRPr/>
            </a:pPr>
            <a:r>
              <a:rPr kumimoji="0" lang="en-IN" sz="2800" b="1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lthazar"/>
                <a:ea typeface="Balthazar"/>
                <a:cs typeface="Balthazar"/>
                <a:sym typeface="Balthazar"/>
              </a:rPr>
              <a:t>K. K. </a:t>
            </a:r>
            <a:r>
              <a:rPr kumimoji="0" lang="en-IN" sz="2800" b="1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lthazar"/>
                <a:ea typeface="Balthazar"/>
                <a:cs typeface="Balthazar"/>
                <a:sym typeface="Balthazar"/>
              </a:rPr>
              <a:t>Wagh</a:t>
            </a:r>
            <a:r>
              <a:rPr kumimoji="0" lang="en-IN" sz="2800" b="1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lthazar"/>
                <a:ea typeface="Balthazar"/>
                <a:cs typeface="Balthazar"/>
                <a:sym typeface="Balthazar"/>
              </a:rPr>
              <a:t> Polytechnic, </a:t>
            </a:r>
            <a:r>
              <a:rPr kumimoji="0" lang="en-IN" sz="2800" b="1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lthazar"/>
                <a:ea typeface="Balthazar"/>
                <a:cs typeface="Balthazar"/>
                <a:sym typeface="Balthazar"/>
              </a:rPr>
              <a:t>Nashik</a:t>
            </a:r>
            <a:r>
              <a:rPr kumimoji="0" lang="en-IN" sz="2800" b="1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lthazar"/>
                <a:ea typeface="Balthazar"/>
                <a:cs typeface="Balthazar"/>
                <a:sym typeface="Balthazar"/>
              </a:rPr>
              <a:t>.</a:t>
            </a:r>
            <a:r>
              <a:rPr kumimoji="0" lang="en-IN" sz="20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j-ea"/>
                <a:cs typeface="+mj-cs"/>
              </a:rPr>
              <a:t/>
            </a:r>
            <a:br>
              <a:rPr kumimoji="0" lang="en-IN" sz="20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j-ea"/>
                <a:cs typeface="+mj-cs"/>
              </a:rPr>
            </a:br>
            <a:r>
              <a:rPr kumimoji="0" lang="en-IN" sz="1400" b="0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Hirabai</a:t>
            </a:r>
            <a:r>
              <a:rPr kumimoji="0" lang="en-IN" sz="14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kumimoji="0" lang="en-IN" sz="1400" b="0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Haridas</a:t>
            </a:r>
            <a:r>
              <a:rPr kumimoji="0" lang="en-IN" sz="14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kumimoji="0" lang="en-IN" sz="1400" b="0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Vidyanagari</a:t>
            </a:r>
            <a:r>
              <a:rPr kumimoji="0" lang="en-IN" sz="14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kumimoji="0" lang="en-IN" sz="1400" b="0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Amrutdham</a:t>
            </a:r>
            <a:r>
              <a:rPr kumimoji="0" lang="en-IN" sz="14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kumimoji="0" lang="en-IN" sz="1400" b="0" i="0" u="none" strike="noStrike" kern="1200" cap="none" spc="-10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Panchavati</a:t>
            </a:r>
            <a:r>
              <a:rPr kumimoji="0" lang="en-IN" sz="14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Nashik-422003</a:t>
            </a:r>
            <a:r>
              <a:rPr kumimoji="0" lang="en-IN" sz="20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j-ea"/>
                <a:cs typeface="+mj-cs"/>
              </a:rPr>
              <a:t/>
            </a:r>
            <a:br>
              <a:rPr kumimoji="0" lang="en-IN" sz="2000" b="0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j-ea"/>
                <a:cs typeface="+mj-cs"/>
              </a:rPr>
            </a:br>
            <a:r>
              <a:rPr kumimoji="0" lang="en-IN" sz="2000" b="1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Department of Computer Technology</a:t>
            </a:r>
            <a:r>
              <a:rPr kumimoji="0" lang="en-IN" sz="2400" b="1" i="0" u="none" strike="noStrike" kern="120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j-ea"/>
                <a:cs typeface="+mj-cs"/>
              </a:rPr>
              <a:t>	</a:t>
            </a:r>
            <a:endParaRPr kumimoji="0" lang="en-IN" sz="1400" b="0" i="0" u="none" strike="noStrike" kern="120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964250" y="3747753"/>
            <a:ext cx="0" cy="246292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4636394"/>
            <a:ext cx="1390918" cy="2221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3373" y="4241333"/>
            <a:ext cx="1390918" cy="1360977"/>
          </a:xfrm>
          <a:prstGeom prst="rect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10800000">
            <a:off x="9391916" y="0"/>
            <a:ext cx="2800081" cy="1390108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9609338" y="-174316"/>
            <a:ext cx="2365243" cy="2800084"/>
          </a:xfrm>
          <a:prstGeom prst="triangle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63767" y="329185"/>
            <a:ext cx="1085044" cy="102670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03798" y="4629433"/>
            <a:ext cx="2196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CP- 04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0607" y="1355889"/>
            <a:ext cx="84882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 smtClean="0">
                <a:solidFill>
                  <a:srgbClr val="1F2C8F"/>
                </a:solidFill>
              </a:rPr>
              <a:t>‘‘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535877" y="2171497"/>
            <a:ext cx="825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spcBef>
                <a:spcPts val="360"/>
              </a:spcBef>
            </a:pPr>
            <a:r>
              <a:rPr lang="en-US" sz="10000" b="1" dirty="0" smtClean="0">
                <a:solidFill>
                  <a:srgbClr val="1F2C8F"/>
                </a:solidFill>
              </a:rPr>
              <a:t>”</a:t>
            </a:r>
            <a:endParaRPr lang="en-IN" sz="10000" b="1" dirty="0">
              <a:solidFill>
                <a:srgbClr val="1F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52" y="741098"/>
            <a:ext cx="6173130" cy="4774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83222" y="5682448"/>
            <a:ext cx="21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DFD-LEVEL: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636394"/>
            <a:ext cx="1390918" cy="2221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3373" y="4241333"/>
            <a:ext cx="1390918" cy="1360977"/>
          </a:xfrm>
          <a:prstGeom prst="rect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10800000">
            <a:off x="9391916" y="0"/>
            <a:ext cx="2800081" cy="1390108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9609338" y="-174316"/>
            <a:ext cx="2365243" cy="2800084"/>
          </a:xfrm>
          <a:prstGeom prst="triangle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63767" y="329185"/>
            <a:ext cx="1085044" cy="102670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1572240-B4CA-721A-3643-0AF877B6B7E0}"/>
              </a:ext>
            </a:extLst>
          </p:cNvPr>
          <p:cNvSpPr txBox="1"/>
          <p:nvPr/>
        </p:nvSpPr>
        <p:spPr>
          <a:xfrm>
            <a:off x="2031017" y="653413"/>
            <a:ext cx="1657081" cy="41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Home Page</a:t>
            </a:r>
            <a:endParaRPr lang="en-US" sz="2000" dirty="0">
              <a:solidFill>
                <a:schemeClr val="accent6">
                  <a:lumMod val="50000"/>
                </a:schemeClr>
              </a:solidFill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t="15555" b="8141"/>
          <a:stretch/>
        </p:blipFill>
        <p:spPr>
          <a:xfrm>
            <a:off x="2126290" y="1110842"/>
            <a:ext cx="7589979" cy="3581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1572240-B4CA-721A-3643-0AF877B6B7E0}"/>
              </a:ext>
            </a:extLst>
          </p:cNvPr>
          <p:cNvSpPr txBox="1"/>
          <p:nvPr/>
        </p:nvSpPr>
        <p:spPr>
          <a:xfrm>
            <a:off x="2126292" y="5141365"/>
            <a:ext cx="3338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Main Module in the system: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Admin (TPO)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Student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Company (HR)</a:t>
            </a:r>
            <a:endParaRPr lang="en-US" sz="2000" dirty="0">
              <a:solidFill>
                <a:schemeClr val="accent6">
                  <a:lumMod val="50000"/>
                </a:schemeClr>
              </a:solidFill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3175322" y="64647"/>
            <a:ext cx="5491917" cy="6520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module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09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91512" y="116007"/>
            <a:ext cx="6960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Admin (TPO)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23343" t="27552" r="22978" b="6850"/>
          <a:stretch/>
        </p:blipFill>
        <p:spPr>
          <a:xfrm>
            <a:off x="330200" y="762338"/>
            <a:ext cx="5086795" cy="3187362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 rotWithShape="1">
          <a:blip r:embed="rId3"/>
          <a:srcRect t="15722" r="1867" b="5079"/>
          <a:stretch/>
        </p:blipFill>
        <p:spPr>
          <a:xfrm>
            <a:off x="5664200" y="762338"/>
            <a:ext cx="6349111" cy="3187362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 rotWithShape="1">
          <a:blip r:embed="rId4"/>
          <a:srcRect t="15897" r="737" b="34481"/>
          <a:stretch/>
        </p:blipFill>
        <p:spPr>
          <a:xfrm>
            <a:off x="3517011" y="4062327"/>
            <a:ext cx="8496300" cy="25289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2497" y="4495800"/>
            <a:ext cx="2451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TPO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Company list which are available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4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16912" y="-61793"/>
            <a:ext cx="6960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Modules: Admin (TPO)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1" r="1768" b="19364"/>
          <a:stretch/>
        </p:blipFill>
        <p:spPr>
          <a:xfrm>
            <a:off x="165100" y="584539"/>
            <a:ext cx="8509000" cy="3161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9" r="2020" b="24559"/>
          <a:stretch/>
        </p:blipFill>
        <p:spPr>
          <a:xfrm>
            <a:off x="3606800" y="3746502"/>
            <a:ext cx="8483600" cy="29511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2497" y="4495800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list to whether to Approve them or not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31497" y="1288357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of all Students interested in ICRPT </a:t>
            </a:r>
          </a:p>
        </p:txBody>
      </p:sp>
    </p:spTree>
    <p:extLst>
      <p:ext uri="{BB962C8B-B14F-4D97-AF65-F5344CB8AC3E}">
        <p14:creationId xmlns:p14="http://schemas.microsoft.com/office/powerpoint/2010/main" val="1388686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226554" y="-20612"/>
            <a:ext cx="650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Student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3115" t="14752" r="11953" b="6338"/>
          <a:stretch/>
        </p:blipFill>
        <p:spPr>
          <a:xfrm>
            <a:off x="152400" y="558803"/>
            <a:ext cx="7404100" cy="32003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t="16990" r="1821" b="5398"/>
          <a:stretch/>
        </p:blipFill>
        <p:spPr>
          <a:xfrm>
            <a:off x="3854450" y="3784600"/>
            <a:ext cx="8216900" cy="3035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554" y="452668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Jobs which are currently active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1450" y="1143660"/>
            <a:ext cx="3168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Sign-In page which will redirect to student dashboard if the student is approved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17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74054" y="116008"/>
            <a:ext cx="806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Student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16989" r="1514" b="6426"/>
          <a:stretch/>
        </p:blipFill>
        <p:spPr>
          <a:xfrm>
            <a:off x="660400" y="762339"/>
            <a:ext cx="6807200" cy="290796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t="16469" r="1621" b="5433"/>
          <a:stretch/>
        </p:blipFill>
        <p:spPr>
          <a:xfrm>
            <a:off x="4559300" y="3771900"/>
            <a:ext cx="72771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4327962"/>
            <a:ext cx="245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Aptitude test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Logical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Practice Purpose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2497" y="894824"/>
            <a:ext cx="245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apply for the job it will redirect to the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5 big factor (10 question)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will be generated based on the 5 factors</a:t>
            </a:r>
          </a:p>
        </p:txBody>
      </p:sp>
    </p:spTree>
    <p:extLst>
      <p:ext uri="{BB962C8B-B14F-4D97-AF65-F5344CB8AC3E}">
        <p14:creationId xmlns:p14="http://schemas.microsoft.com/office/powerpoint/2010/main" val="3007597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74054" y="116008"/>
            <a:ext cx="806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Student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16473" b="19667"/>
          <a:stretch/>
        </p:blipFill>
        <p:spPr>
          <a:xfrm>
            <a:off x="4114800" y="3949699"/>
            <a:ext cx="7772399" cy="27432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/>
          <a:srcRect t="15682" r="18963" b="5107"/>
          <a:stretch/>
        </p:blipFill>
        <p:spPr>
          <a:xfrm>
            <a:off x="909247" y="762339"/>
            <a:ext cx="8133153" cy="3085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58300" y="878691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pdate profile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9247" y="4478994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Resume as it is the main factor</a:t>
            </a:r>
          </a:p>
        </p:txBody>
      </p:sp>
    </p:spTree>
    <p:extLst>
      <p:ext uri="{BB962C8B-B14F-4D97-AF65-F5344CB8AC3E}">
        <p14:creationId xmlns:p14="http://schemas.microsoft.com/office/powerpoint/2010/main" val="2161501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74054" y="39811"/>
            <a:ext cx="806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Company(HR)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" name="Picture 17"/>
          <p:cNvPicPr/>
          <p:nvPr/>
        </p:nvPicPr>
        <p:blipFill rotWithShape="1">
          <a:blip r:embed="rId2"/>
          <a:srcRect l="24161" t="26060" r="22826" b="7364"/>
          <a:stretch/>
        </p:blipFill>
        <p:spPr>
          <a:xfrm>
            <a:off x="884872" y="679959"/>
            <a:ext cx="4220528" cy="3212762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3"/>
          <a:srcRect t="16177" r="28865" b="5675"/>
          <a:stretch/>
        </p:blipFill>
        <p:spPr>
          <a:xfrm>
            <a:off x="3441700" y="3098462"/>
            <a:ext cx="8458200" cy="3759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4327962"/>
            <a:ext cx="245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HR will add Job Post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nter the details for the Requirements of the Job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6871" y="975162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 Login</a:t>
            </a:r>
          </a:p>
        </p:txBody>
      </p:sp>
    </p:spTree>
    <p:extLst>
      <p:ext uri="{BB962C8B-B14F-4D97-AF65-F5344CB8AC3E}">
        <p14:creationId xmlns:p14="http://schemas.microsoft.com/office/powerpoint/2010/main" val="263762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05854" y="-8988"/>
            <a:ext cx="806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Company(HR)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2"/>
          <a:srcRect t="15906" r="1404" b="4964"/>
          <a:stretch/>
        </p:blipFill>
        <p:spPr>
          <a:xfrm>
            <a:off x="2274054" y="3733801"/>
            <a:ext cx="9858241" cy="2953604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 rotWithShape="1">
          <a:blip r:embed="rId3"/>
          <a:srcRect t="15841" r="1721" b="4859"/>
          <a:stretch/>
        </p:blipFill>
        <p:spPr>
          <a:xfrm>
            <a:off x="235585" y="533739"/>
            <a:ext cx="8870315" cy="30990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7000" y="4175562"/>
            <a:ext cx="2147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Quiz Based on the personality required for the Job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94800" y="949762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Jobs Which are posted by the Company</a:t>
            </a:r>
          </a:p>
        </p:txBody>
      </p:sp>
    </p:spTree>
    <p:extLst>
      <p:ext uri="{BB962C8B-B14F-4D97-AF65-F5344CB8AC3E}">
        <p14:creationId xmlns:p14="http://schemas.microsoft.com/office/powerpoint/2010/main" val="294455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74054" y="-112592"/>
            <a:ext cx="806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</a:t>
            </a:r>
            <a:r>
              <a:rPr lang="en-US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Module: Company(HR)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" name="Picture 21"/>
          <p:cNvPicPr/>
          <p:nvPr/>
        </p:nvPicPr>
        <p:blipFill rotWithShape="1">
          <a:blip r:embed="rId2"/>
          <a:srcRect t="16343" r="1833" b="6214"/>
          <a:stretch/>
        </p:blipFill>
        <p:spPr>
          <a:xfrm>
            <a:off x="654908" y="648039"/>
            <a:ext cx="7739792" cy="2692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5" b="19219"/>
          <a:stretch/>
        </p:blipFill>
        <p:spPr>
          <a:xfrm>
            <a:off x="3162300" y="3454399"/>
            <a:ext cx="8928100" cy="334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" y="4327962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View the Top Candidates and then the Top Candidates will only receive the Email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47100" y="1181257"/>
            <a:ext cx="245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View the design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structure 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Quiz which were added</a:t>
            </a:r>
          </a:p>
        </p:txBody>
      </p:sp>
    </p:spTree>
    <p:extLst>
      <p:ext uri="{BB962C8B-B14F-4D97-AF65-F5344CB8AC3E}">
        <p14:creationId xmlns:p14="http://schemas.microsoft.com/office/powerpoint/2010/main" val="616621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90" y="193925"/>
            <a:ext cx="4035310" cy="973247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378039"/>
            <a:ext cx="3659238" cy="4919730"/>
          </a:xfrm>
        </p:spPr>
        <p:txBody>
          <a:bodyPr>
            <a:normAutofit lnSpcReduction="10000"/>
          </a:bodyPr>
          <a:lstStyle/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Principle of Project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Functional Requirements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Project Design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Working of Modules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Results of Project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Testing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Costing</a:t>
            </a:r>
            <a:endParaRPr lang="en-US" sz="18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Application</a:t>
            </a:r>
            <a:endParaRPr lang="en-US" sz="18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Arial"/>
            </a:endParaRP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Advantage and Disadvantage</a:t>
            </a: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Future Enhancement </a:t>
            </a:r>
            <a:endParaRPr lang="en-US" sz="18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Arial"/>
            </a:endParaRPr>
          </a:p>
          <a:p>
            <a:pPr marL="342900" lvl="0" indent="-22860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References 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485968" y="1555460"/>
            <a:ext cx="13648" cy="4354021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40" y="7810"/>
            <a:ext cx="8832960" cy="851620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b="0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Testing: Admin module </a:t>
            </a:r>
            <a:endParaRPr lang="en-US" b="0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52386"/>
              </p:ext>
            </p:extLst>
          </p:nvPr>
        </p:nvGraphicFramePr>
        <p:xfrm>
          <a:off x="1447800" y="893360"/>
          <a:ext cx="9042401" cy="5699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57300"/>
                <a:gridCol w="1460500"/>
                <a:gridCol w="1244600"/>
                <a:gridCol w="1323518"/>
                <a:gridCol w="1252161"/>
                <a:gridCol w="1252161"/>
                <a:gridCol w="1252161"/>
              </a:tblGrid>
              <a:tr h="5121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Description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7661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approval by 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 username, valid password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successfully logged 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successfully logged 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blank username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Blank username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students profile functionality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students' profiles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students' profiles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HR profile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HR profiles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HR profiles displayed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add job functionality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 job details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added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added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job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available jobs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available jobs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top candidates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candidates displayed with result 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candidates displayed with result 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5120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delete job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job 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deleted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deleted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TC_ADM_009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logout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out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out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40" y="7810"/>
            <a:ext cx="8832960" cy="851620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b="0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Testing: HR module </a:t>
            </a:r>
            <a:endParaRPr lang="en-US" b="0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711269"/>
              </p:ext>
            </p:extLst>
          </p:nvPr>
        </p:nvGraphicFramePr>
        <p:xfrm>
          <a:off x="1485904" y="859428"/>
          <a:ext cx="8699495" cy="589654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42785"/>
                <a:gridCol w="1335311"/>
                <a:gridCol w="1206500"/>
                <a:gridCol w="1231900"/>
                <a:gridCol w="1574800"/>
                <a:gridCol w="865414"/>
                <a:gridCol w="1242785"/>
              </a:tblGrid>
              <a:tr h="5152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Description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463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valid username and password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username, valid password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45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add job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job details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added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added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top candidates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Top candidates displayed with result 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Top candidates displayed with result 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delete job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job ID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deleted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deleted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Successfully</a:t>
                      </a:r>
                    </a:p>
                  </a:txBody>
                  <a:tcPr marL="68580" marR="68580" marT="0" marB="0" anchor="ctr">
                    <a:noFill/>
                  </a:tcPr>
                </a:tc>
              </a:tr>
              <a:tr h="6347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edit job functionality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job ID and new details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details updated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details updated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47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add quiz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quiz details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Quiz added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Quiz added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quiz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 of quizzes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 of quizzes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6347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view job details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details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details displayed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6347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logout functionality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out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out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69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40" y="7810"/>
            <a:ext cx="8832960" cy="851620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b="0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Testing: Student module </a:t>
            </a:r>
            <a:endParaRPr lang="en-US" b="0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527508"/>
              </p:ext>
            </p:extLst>
          </p:nvPr>
        </p:nvGraphicFramePr>
        <p:xfrm>
          <a:off x="1511299" y="851090"/>
          <a:ext cx="8788402" cy="590848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55486"/>
                <a:gridCol w="1255486"/>
                <a:gridCol w="1255486"/>
                <a:gridCol w="1255486"/>
                <a:gridCol w="1556657"/>
                <a:gridCol w="954315"/>
                <a:gridCol w="1255486"/>
              </a:tblGrid>
              <a:tr h="4909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12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valid username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username, valid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TC_HR_002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invalid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&amp; password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Invalid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&amp; Password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invalid password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username, invalid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login with blank username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Blank username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 with appropriate error message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job application functionality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job selection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submitted successfully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submitted successfully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participate in quiz functionality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 quiz selection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Participation successful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Participation successful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492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quiz participation functionality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Quiz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Quiz participation successful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Quiz participation successful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5021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TC_STU_008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logout functionality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successfully logged 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Performed Successfully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02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40" y="-144590"/>
            <a:ext cx="8832960" cy="851620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b="0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Testing</a:t>
            </a:r>
            <a:endParaRPr lang="en-US" b="0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99863"/>
              </p:ext>
            </p:extLst>
          </p:nvPr>
        </p:nvGraphicFramePr>
        <p:xfrm>
          <a:off x="1581040" y="707030"/>
          <a:ext cx="9023460" cy="589239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97060"/>
                <a:gridCol w="1752600"/>
                <a:gridCol w="2311400"/>
                <a:gridCol w="1358900"/>
                <a:gridCol w="1651000"/>
                <a:gridCol w="952500"/>
              </a:tblGrid>
              <a:tr h="4909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Description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73730">
                <a:tc>
                  <a:txBody>
                    <a:bodyPr/>
                    <a:lstStyle/>
                    <a:p>
                      <a:pPr marL="6794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6731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check whether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websites is compatible with other browsers or not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288925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ICRPT system</a:t>
                      </a:r>
                      <a:r>
                        <a:rPr lang="en-US" sz="1300" spc="-3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300" spc="-3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each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 3: </a:t>
                      </a: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952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Website is </a:t>
                      </a:r>
                      <a:r>
                        <a:rPr lang="en-US" sz="13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compatible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 all the web</a:t>
                      </a:r>
                      <a:r>
                        <a:rPr lang="en-US" sz="1300" spc="-7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browsers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0485" marR="5905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Website is compatible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 all the web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927100">
                <a:tc>
                  <a:txBody>
                    <a:bodyPr/>
                    <a:lstStyle/>
                    <a:p>
                      <a:pPr marL="6794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8001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check whether all the controls are available on webpage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10731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ICRPT system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 3: </a:t>
                      </a: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952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 controls are</a:t>
                      </a:r>
                      <a:r>
                        <a:rPr lang="en-US" sz="13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marR="5905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controls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965200">
                <a:tc>
                  <a:txBody>
                    <a:bodyPr/>
                    <a:lstStyle/>
                    <a:p>
                      <a:pPr marL="6794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33464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response of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website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10731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ICRPT system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 3: </a:t>
                      </a: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18859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Webpage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loads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within 10 seconds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0485" marR="12192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Webpage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takes more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than 10 seconds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 marL="6794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8001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check whether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GUI of webpage is user friendly or </a:t>
                      </a: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10731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ICRPT system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Observe</a:t>
                      </a:r>
                      <a:r>
                        <a:rPr lang="en-US" sz="1300" spc="-7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webpage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 4: </a:t>
                      </a: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952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GUI of webpage is very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easy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0485" marR="10858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GUI of webpage is very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easy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6794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TC_5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10668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check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whether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webpage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fetches record from all the servers in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manner or not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</a:t>
                      </a:r>
                      <a:r>
                        <a:rPr lang="en-US" sz="13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10731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US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ICRPT system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28384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Request</a:t>
                      </a:r>
                      <a:r>
                        <a:rPr lang="en-US" sz="1300" spc="-6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fetching the data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858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 3: </a:t>
                      </a:r>
                      <a:r>
                        <a:rPr lang="en-US" sz="13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952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Record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fetched</a:t>
                      </a:r>
                      <a:r>
                        <a:rPr lang="en-US" sz="1300" spc="-7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en-US" sz="13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manner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0485" marR="5905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Record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fetch</a:t>
                      </a:r>
                      <a:r>
                        <a:rPr lang="en-US" sz="1300" spc="-7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en-US" sz="13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manner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5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5100" y="569098"/>
            <a:ext cx="610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 algn="just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 the size in terms of the amount of functionality in a system. Function points are computed by first calculating an unadjusted function point count (UFC).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1102"/>
              </p:ext>
            </p:extLst>
          </p:nvPr>
        </p:nvGraphicFramePr>
        <p:xfrm>
          <a:off x="228600" y="1400095"/>
          <a:ext cx="6146800" cy="2609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274"/>
                <a:gridCol w="936186"/>
                <a:gridCol w="677503"/>
                <a:gridCol w="4212837"/>
              </a:tblGrid>
              <a:tr h="370840">
                <a:tc>
                  <a:txBody>
                    <a:bodyPr/>
                    <a:lstStyle/>
                    <a:p>
                      <a:pPr marL="317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0" marR="1206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points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0" marR="1016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</a:tr>
              <a:tr h="370840"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inputs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Login, Add/View/Delete Company, View Student List, Approve Students, Add/View/Delete job related post, View Assessment Score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</a:tr>
              <a:tr h="370840"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outputs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Student List, View Assessment Score, View Top Candidate, Result declare (Email send)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</a:tr>
              <a:tr h="370840"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requests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Add/View/Delete Company, Approve Students, Add/View/Delete job related post, Add/View/Delete Job Post, Conduct Quiz (The Big-5 Personality Traits), Track Status of Placement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</a:tr>
              <a:tr h="370840"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Internal Files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</a:tr>
              <a:tr h="370840"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interfaces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  <a:tc>
                  <a:txBody>
                    <a:bodyPr/>
                    <a:lstStyle/>
                    <a:p>
                      <a:pPr marL="8890" marR="0" indent="-889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 algorithm (for prediction/classification)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3500" marT="8255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52400" y="4121270"/>
            <a:ext cx="62484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>
              <a:lnSpc>
                <a:spcPct val="115000"/>
              </a:lnSpc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Multiply each number by a weight factor according to complexity of the parameter, associated with that number.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Complexity considered is </a:t>
            </a:r>
            <a:r>
              <a:rPr lang="en-US" sz="16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average.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07178"/>
              </p:ext>
            </p:extLst>
          </p:nvPr>
        </p:nvGraphicFramePr>
        <p:xfrm>
          <a:off x="203200" y="5151966"/>
          <a:ext cx="6146800" cy="1591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116"/>
                <a:gridCol w="1487341"/>
                <a:gridCol w="1421530"/>
                <a:gridCol w="1197770"/>
                <a:gridCol w="1382043"/>
              </a:tblGrid>
              <a:tr h="270934">
                <a:tc>
                  <a:txBody>
                    <a:bodyPr/>
                    <a:lstStyle/>
                    <a:p>
                      <a:pPr marL="41910" marR="0" indent="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no.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0" marR="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points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34925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Factor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0" marR="82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</a:tr>
              <a:tr h="266700"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inputs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</a:tr>
              <a:tr h="266700"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outputs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</a:tr>
              <a:tr h="279400"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requests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</a:tr>
              <a:tr h="254000"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Internal Files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</a:tr>
              <a:tr h="254000"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interfaces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  <a:tc>
                  <a:txBody>
                    <a:bodyPr/>
                    <a:lstStyle/>
                    <a:p>
                      <a:pPr marL="6350" marR="0" indent="-63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850" marR="66675" marT="8255" marB="0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502400" y="534456"/>
            <a:ext cx="568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the total UFP (Unadjusted function points) by adding the multiplication column in above table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UFP  = 24+20+36+10+7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607060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UFP 	=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the total TCF (Technical Complexity Factor) by giving a value between 0 and 5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29414"/>
              </p:ext>
            </p:extLst>
          </p:nvPr>
        </p:nvGraphicFramePr>
        <p:xfrm>
          <a:off x="6629400" y="2073274"/>
          <a:ext cx="5346698" cy="3271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742"/>
                <a:gridCol w="3076183"/>
                <a:gridCol w="988773"/>
              </a:tblGrid>
              <a:tr h="2003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323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Complexity Factor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89152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communication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228600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Distributed Data Processing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90500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criteria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217424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Heavily Utilized Hardware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203200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Transaction Rates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203376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Data Entry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0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Updating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90500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user efficiency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66624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Computations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93548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Reusability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95072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Ease of  Installation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96596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Ease of Operation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72720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Portability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  <a:tr h="199644">
                <a:tc>
                  <a:txBody>
                    <a:bodyPr/>
                    <a:lstStyle/>
                    <a:p>
                      <a:pPr marL="0" marR="317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Maintainability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41910" marT="8255" marB="0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591300" y="5346190"/>
            <a:ext cx="5346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 the resulting numbers to obtain DI (degree of influence) by adding the value column in above table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 = 53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TCF (Technical Complexity Factor) by given formula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TCF  =  0.65+0.01*DI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982980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=  0.65+0.01*53 </a:t>
            </a:r>
            <a:r>
              <a:rPr lang="en-US" sz="16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1.18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2223050" y="91994"/>
            <a:ext cx="7568100" cy="58776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cap="small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Costing </a:t>
            </a:r>
            <a:r>
              <a:rPr lang="en-IN" sz="3600" cap="small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(using  COCOMO Model) </a:t>
            </a:r>
          </a:p>
        </p:txBody>
      </p:sp>
    </p:spTree>
    <p:extLst>
      <p:ext uri="{BB962C8B-B14F-4D97-AF65-F5344CB8AC3E}">
        <p14:creationId xmlns:p14="http://schemas.microsoft.com/office/powerpoint/2010/main" val="1855379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1572240-B4CA-721A-3643-0AF877B6B7E0}"/>
              </a:ext>
            </a:extLst>
          </p:cNvPr>
          <p:cNvSpPr txBox="1"/>
          <p:nvPr/>
        </p:nvSpPr>
        <p:spPr>
          <a:xfrm>
            <a:off x="1390918" y="975516"/>
            <a:ext cx="924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8418" y="710557"/>
            <a:ext cx="537818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FP (Function Points) using the given formula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99377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       = UFP*TCF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792480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= 97*1.18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4185" marR="0"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114.46 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find KLOC (Lines of code) using language factor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Approximating codebase % for java = 45%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Approximating codebase % for html =  35%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Approximating codebase % for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19.5%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Approximating codebase % for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0.5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 factor for java = 24*0.50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 factor for HTML = 34*0.35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 factor for CSS = 25*0.195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 factor for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47*0.05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LOC= Language factor * FP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LOC_JAVA = 24*0.50*114.46 =&gt; 1373.52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  <a:tab pos="2966720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LOC_HTML= 34*0.35*114.46 =&gt; 1362.07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LOC_CSS = 25*0.195*114.46 =&gt; 557.99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LOC_JS = 47*0.05*114.46 =&gt;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268.98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LOC= KLOC_JAVA + KLOC_HTML + KLOC_CSS +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       KLOC_JS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= 1373.52 + 1362.07	+ 557.99 + 268.98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  =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3562.56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26991" y="707753"/>
            <a:ext cx="5930900" cy="589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KLOC = LOC/1000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83375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KLOC = 3.56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833755" algn="ctr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calculate the effort and nominal development time using given formula and constants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 = a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1*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(KLOC)</a:t>
            </a:r>
            <a:r>
              <a:rPr lang="en-US" sz="16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Tdev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=b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*(Effort)</a:t>
            </a:r>
            <a:r>
              <a:rPr lang="en-US" sz="16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Months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mode considered is </a:t>
            </a:r>
            <a:r>
              <a:rPr lang="en-US" sz="16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Organic.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of the constants in the Organic Development mode: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915035" algn="ctr"/>
                <a:tab pos="1626235" algn="ctr"/>
                <a:tab pos="2080260" algn="l"/>
                <a:tab pos="2287270" algn="ctr"/>
                <a:tab pos="2962275" algn="ctr"/>
                <a:tab pos="3659505" algn="ctr"/>
                <a:tab pos="437578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=2.4 	 	a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=1.05 		 	b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=2.5 	 	b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=0.38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 = 2.4*(3.56) ^</a:t>
            </a:r>
            <a:r>
              <a:rPr lang="en-US" sz="16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1.05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808990" algn="ctr"/>
              </a:tabLst>
            </a:pPr>
            <a:r>
              <a:rPr lang="en-US" sz="16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9.10 PM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Tdev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=2.5*(9.10) ^</a:t>
            </a:r>
            <a:r>
              <a:rPr lang="en-US" sz="16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0.38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94043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= 5.8 Months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94043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the cost required to develop product by multiplying development time and average salary of engineers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 salary is 3000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6350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required to develop the product = 5.8 * 3000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57835" algn="ctr"/>
                <a:tab pos="915035" algn="ctr"/>
                <a:tab pos="1372235" algn="ctr"/>
                <a:tab pos="1830070" algn="ctr"/>
                <a:tab pos="2806065" algn="ctr"/>
              </a:tabLs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 	 	 	 	      = 17400 RS  </a:t>
            </a:r>
            <a:endParaRPr lang="en-US" sz="1600" dirty="0"/>
          </a:p>
          <a:p>
            <a:r>
              <a:rPr lang="en-US" sz="1600" b="1" dirty="0"/>
              <a:t>Hence the total cost required to develop the product is ₹17,400/-</a:t>
            </a:r>
            <a:r>
              <a:rPr lang="en-US" sz="1600" dirty="0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2223050" y="91994"/>
            <a:ext cx="7568100" cy="58776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cap="small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Costing </a:t>
            </a:r>
            <a:r>
              <a:rPr lang="en-IN" sz="3600" cap="small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(using  COCOMO Model) </a:t>
            </a:r>
          </a:p>
        </p:txBody>
      </p:sp>
    </p:spTree>
    <p:extLst>
      <p:ext uri="{BB962C8B-B14F-4D97-AF65-F5344CB8AC3E}">
        <p14:creationId xmlns:p14="http://schemas.microsoft.com/office/powerpoint/2010/main" val="371933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0691F2E7-B5DE-DB46-AE60-C547984B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1779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A8ED037-CEF6-4E6C-F3AC-614BCC4F07F9}"/>
              </a:ext>
            </a:extLst>
          </p:cNvPr>
          <p:cNvSpPr txBox="1">
            <a:spLocks/>
          </p:cNvSpPr>
          <p:nvPr/>
        </p:nvSpPr>
        <p:spPr>
          <a:xfrm>
            <a:off x="2838733" y="1300900"/>
            <a:ext cx="6435269" cy="47404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Education institutions</a:t>
            </a:r>
          </a:p>
          <a:p>
            <a:pPr marL="45720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Corporate organizations</a:t>
            </a:r>
          </a:p>
          <a:p>
            <a:pPr marL="45720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Government initiatives</a:t>
            </a:r>
          </a:p>
          <a:p>
            <a:pPr marL="45720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Start-ups and small Businesses</a:t>
            </a:r>
          </a:p>
          <a:p>
            <a:pPr marL="457200" indent="-457200" algn="l">
              <a:lnSpc>
                <a:spcPct val="115000"/>
              </a:lnSpc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Global employment</a:t>
            </a:r>
          </a:p>
        </p:txBody>
      </p:sp>
    </p:spTree>
    <p:extLst>
      <p:ext uri="{BB962C8B-B14F-4D97-AF65-F5344CB8AC3E}">
        <p14:creationId xmlns:p14="http://schemas.microsoft.com/office/powerpoint/2010/main" val="13427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C3AC71E-501D-F7EF-F928-A45866D5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263236"/>
            <a:ext cx="9473184" cy="706582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Advantages and Disadvantages.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66C8ECAE-328B-932F-D71E-54ECA853197F}"/>
              </a:ext>
            </a:extLst>
          </p:cNvPr>
          <p:cNvSpPr txBox="1">
            <a:spLocks/>
          </p:cNvSpPr>
          <p:nvPr/>
        </p:nvSpPr>
        <p:spPr>
          <a:xfrm>
            <a:off x="2332057" y="679247"/>
            <a:ext cx="8285018" cy="51161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28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l">
              <a:spcBef>
                <a:spcPts val="5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Job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Matching Algorithm</a:t>
            </a:r>
          </a:p>
          <a:p>
            <a:pPr marL="457200" lvl="0" indent="-457200" algn="l">
              <a:spcBef>
                <a:spcPts val="5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Skill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Assessment</a:t>
            </a:r>
          </a:p>
          <a:p>
            <a:pPr marL="457200" lvl="0" indent="-457200" algn="l">
              <a:spcBef>
                <a:spcPts val="5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Job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 Tracking</a:t>
            </a:r>
          </a:p>
          <a:p>
            <a:pPr marL="457200" lvl="0" indent="-457200" algn="l">
              <a:spcBef>
                <a:spcPts val="5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Student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Profile</a:t>
            </a:r>
          </a:p>
          <a:p>
            <a:pPr marL="457200" lvl="0" indent="-457200" algn="l">
              <a:spcBef>
                <a:spcPts val="5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Authentication</a:t>
            </a:r>
            <a:endParaRPr lang="en-IN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5245" y="1637955"/>
            <a:ext cx="2975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  <a:endParaRPr lang="en-IN" sz="28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9E6660FC-9457-6B21-34F6-7C1382F9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52" y="1386949"/>
            <a:ext cx="8970733" cy="117164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DISADVANTAGES</a:t>
            </a:r>
            <a:endParaRPr lang="en-IN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40F613EB-618D-94E1-B10D-208A5EFB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286" y="2977229"/>
            <a:ext cx="6965411" cy="4953128"/>
          </a:xfrm>
        </p:spPr>
        <p:txBody>
          <a:bodyPr>
            <a:normAutofit/>
          </a:bodyPr>
          <a:lstStyle/>
          <a:p>
            <a:pPr marL="566928" indent="-457200" algn="just">
              <a:lnSpc>
                <a:spcPct val="110000"/>
              </a:lnSpc>
              <a:buClrTx/>
              <a:buFont typeface="+mj-lt"/>
              <a:buAutoNum type="arabicPeriod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Limited job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Opportunities</a:t>
            </a: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566928" indent="-457200" algn="just">
              <a:lnSpc>
                <a:spcPct val="110000"/>
              </a:lnSpc>
              <a:buClrTx/>
              <a:buFont typeface="+mj-lt"/>
              <a:buAutoNum type="arabicPeriod"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Limited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Reach</a:t>
            </a: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C3AC71E-501D-F7EF-F928-A45866D549E3}"/>
              </a:ext>
            </a:extLst>
          </p:cNvPr>
          <p:cNvSpPr txBox="1">
            <a:spLocks/>
          </p:cNvSpPr>
          <p:nvPr/>
        </p:nvSpPr>
        <p:spPr>
          <a:xfrm>
            <a:off x="997527" y="263236"/>
            <a:ext cx="9473184" cy="70658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Advantages and Disadvantages.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793A2A-CF15-F394-22F0-E84ABC4A4CD1}"/>
              </a:ext>
            </a:extLst>
          </p:cNvPr>
          <p:cNvSpPr txBox="1"/>
          <p:nvPr/>
        </p:nvSpPr>
        <p:spPr>
          <a:xfrm>
            <a:off x="2914094" y="337772"/>
            <a:ext cx="726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709684" y="4135272"/>
            <a:ext cx="11068334" cy="1091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39148" y="1009209"/>
            <a:ext cx="84455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International Partnerships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Educational institutions collaborate globally for broader job opportunities.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Students gain exposure to diverse cultures and industries.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Partnerships inform curriculum to meet evolving market needs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Integration of Virtual Reality Technology: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- Facilitates virtual job fairs and interviews.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Enhances engagement and career readiness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Online Learning Platforms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Online platforms offer accessible, quality education.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Enhance employability with diverse resources and courses.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Integrate placement services for job connections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Adoption of Blockchain Technology: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- Ensures secure storage and sharing of student data.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Analyzes profiles for personalized career guidance.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Provides tamper-proof credentials for trust and verification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Social Enterprises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Students work on impactful projects addressing societal issues.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Develops social skills and responsibility.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Enhances employability by showcasing meaningful work experience.</a:t>
            </a:r>
          </a:p>
        </p:txBody>
      </p:sp>
    </p:spTree>
    <p:extLst>
      <p:ext uri="{BB962C8B-B14F-4D97-AF65-F5344CB8AC3E}">
        <p14:creationId xmlns:p14="http://schemas.microsoft.com/office/powerpoint/2010/main" val="286425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2E1DED5-8FFB-6A71-7142-AA3D2589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195" y="350878"/>
            <a:ext cx="4962747" cy="677546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6732E7A3-483F-9CC5-E197-D2AF5864B00F}"/>
              </a:ext>
            </a:extLst>
          </p:cNvPr>
          <p:cNvSpPr txBox="1">
            <a:spLocks/>
          </p:cNvSpPr>
          <p:nvPr/>
        </p:nvSpPr>
        <p:spPr>
          <a:xfrm>
            <a:off x="2483893" y="1350499"/>
            <a:ext cx="9225886" cy="5162844"/>
          </a:xfrm>
          <a:prstGeom prst="rect">
            <a:avLst/>
          </a:prstGeom>
        </p:spPr>
        <p:txBody>
          <a:bodyPr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system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is introduced to bridge the gap between education and the job market. It addresses challenges  faced by students and employers during the transition from academic to the professional world. </a:t>
            </a:r>
          </a:p>
          <a:p>
            <a:pPr algn="just"/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The system uses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data-driven analysis to create student profiles, helping students understand their strengths And employers identify suitable candidates efficiently. </a:t>
            </a:r>
          </a:p>
          <a:p>
            <a:pPr algn="just"/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It takes a holistic approach to recruitment, and placement emphasizing practical skills and industry readiness. </a:t>
            </a:r>
          </a:p>
          <a:p>
            <a:pPr algn="just"/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This system signifies a commitment to job-ready  graduates and fostering collaboration among students, institutions, and employers.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793A2A-CF15-F394-22F0-E84ABC4A4CD1}"/>
              </a:ext>
            </a:extLst>
          </p:cNvPr>
          <p:cNvSpPr txBox="1"/>
          <p:nvPr/>
        </p:nvSpPr>
        <p:spPr>
          <a:xfrm>
            <a:off x="304800" y="579072"/>
            <a:ext cx="758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IN" sz="4400" b="1" cap="all" dirty="0" smtClean="0">
                <a:solidFill>
                  <a:srgbClr val="1F2C8F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Future enhancement</a:t>
            </a:r>
            <a:endParaRPr lang="en-US"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8248" y="2565596"/>
            <a:ext cx="532375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International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Partnerships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Virtual Reality Technology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Online Learning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Social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Training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Job Alerts </a:t>
            </a:r>
          </a:p>
        </p:txBody>
      </p:sp>
    </p:spTree>
    <p:extLst>
      <p:ext uri="{BB962C8B-B14F-4D97-AF65-F5344CB8AC3E}">
        <p14:creationId xmlns:p14="http://schemas.microsoft.com/office/powerpoint/2010/main" val="39476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xmlns="" id="{1C64271D-0B8A-F608-6058-CEFD5DAD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9" y="199352"/>
            <a:ext cx="8596668" cy="911996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A2610CBB-503C-C3C1-EBF0-187446B05EE9}"/>
              </a:ext>
            </a:extLst>
          </p:cNvPr>
          <p:cNvSpPr txBox="1">
            <a:spLocks/>
          </p:cNvSpPr>
          <p:nvPr/>
        </p:nvSpPr>
        <p:spPr>
          <a:xfrm>
            <a:off x="263951" y="1337119"/>
            <a:ext cx="11391237" cy="5513113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D. K.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Arun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V.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Namratha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B. V.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Ramyashree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Y. P. Jain and A. Roy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Choudhury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"Student Academic Performance Prediction using Educational Data Mining," 2021 International Conference on Computer Communication and Informatics (ICCCI), Coimbatore, India, 2021. </a:t>
            </a:r>
          </a:p>
          <a:p>
            <a:pPr marL="0" indent="0" algn="just">
              <a:lnSpc>
                <a:spcPct val="115000"/>
              </a:lnSpc>
              <a:buNone/>
            </a:pPr>
            <a:endParaRPr lang="en-US" sz="7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T. R. Kumar, T.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Vamsidhar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B.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Harika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T. M. Kumar and R.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Nissy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"Students Performance Prediction Using Data Mining Techniques," 2019 International Conference on Intelligent Sustainable Systems (ICISS),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Palladam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India.  </a:t>
            </a:r>
          </a:p>
          <a:p>
            <a:pPr marL="0" indent="0" algn="just">
              <a:lnSpc>
                <a:spcPct val="115000"/>
              </a:lnSpc>
              <a:buNone/>
            </a:pPr>
            <a:endParaRPr lang="en-US" sz="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Gunjan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Jewani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, Swati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Sahare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Trupti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Kamble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Ritu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Kathalkar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Ashwini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Unhale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Assistant Professor, Computer Science and engineering,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Jhulelal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Institute Of Technology Nagpur, India ” Online Training and Placement System” 2023 IEEE International Students’ Conference on Electrical, Electronics and Computer Science 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429" y="1276580"/>
            <a:ext cx="4550664" cy="245377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684" y="4135272"/>
            <a:ext cx="11068334" cy="1091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1409700"/>
            <a:ext cx="8763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data to create student profiles and help employers identify suitable candidates efficiently.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Holistic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Emphasizing practical skills and industry readiness in recruitment and placement, considering not only academic performance but also extracurricular involvement, soft skills, and career aspirations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profile evaluation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candidates based on a range of criteria beyond academic achievements to ensure a more inclusive and effective recruitment process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Proactive engagement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Encouraging active involvement of students, institutions, and employers in the recruitment process to foster collaboration and better outcomes.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45" y="419100"/>
            <a:ext cx="7300855" cy="660400"/>
          </a:xfrm>
        </p:spPr>
        <p:txBody>
          <a:bodyPr/>
          <a:lstStyle/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</a:t>
            </a:r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8991"/>
              </p:ext>
            </p:extLst>
          </p:nvPr>
        </p:nvGraphicFramePr>
        <p:xfrm>
          <a:off x="1255594" y="1219198"/>
          <a:ext cx="9990161" cy="4894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9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38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89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66281"/>
                <a:gridCol w="1815152"/>
              </a:tblGrid>
              <a:tr h="829844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 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Functions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2733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detail (name, email, password)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and store information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message,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profile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</a:tr>
              <a:tr h="1202733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Company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Company details ( name, email, password)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and store company information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message,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Company profile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</a:tr>
              <a:tr h="829844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Company job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posting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related details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Post job listing to the platform.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 job list 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</a:tr>
              <a:tr h="829844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matching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profile, job requirements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Match candidate to job opening based on skills and criteria.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 of matching job opening.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1255595" y="185610"/>
            <a:ext cx="9990160" cy="76689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</a:t>
            </a:r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80438"/>
              </p:ext>
            </p:extLst>
          </p:nvPr>
        </p:nvGraphicFramePr>
        <p:xfrm>
          <a:off x="1255594" y="1219200"/>
          <a:ext cx="9990161" cy="3912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9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11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16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66281"/>
                <a:gridCol w="1815152"/>
              </a:tblGrid>
              <a:tr h="899797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 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Functions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99797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Skill assessment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skills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Evaluate candidate skills based on assessment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Skill assessment result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</a:tr>
              <a:tr h="2112765"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Submit job application and </a:t>
                      </a:r>
                      <a:r>
                        <a:rPr lang="en-IN" sz="1800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track status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Job  application details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Store application to the candidate and posting. Display the status of job application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6985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(received, in progress, waiting, rejected)  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71755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of application submission. Status of application  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71120" marB="0"/>
                </a:tc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1255595" y="185610"/>
            <a:ext cx="9990160" cy="76689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</a:t>
            </a:r>
            <a:r>
              <a:rPr lang="en-IN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636394"/>
            <a:ext cx="1390918" cy="2221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3373" y="4241333"/>
            <a:ext cx="1390918" cy="1360977"/>
          </a:xfrm>
          <a:prstGeom prst="rect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10800000">
            <a:off x="9391916" y="0"/>
            <a:ext cx="2800081" cy="1390108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9609338" y="-174316"/>
            <a:ext cx="2365243" cy="2800084"/>
          </a:xfrm>
          <a:prstGeom prst="triangle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63767" y="329185"/>
            <a:ext cx="1085044" cy="102670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1572240-B4CA-721A-3643-0AF877B6B7E0}"/>
              </a:ext>
            </a:extLst>
          </p:cNvPr>
          <p:cNvSpPr txBox="1"/>
          <p:nvPr/>
        </p:nvSpPr>
        <p:spPr>
          <a:xfrm>
            <a:off x="1390918" y="975516"/>
            <a:ext cx="924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effectLst/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16" y="623368"/>
            <a:ext cx="10160775" cy="57036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704571" y="6340198"/>
            <a:ext cx="2890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 System Architecture</a:t>
            </a:r>
            <a:endParaRPr lang="en-US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3900000" y="43103"/>
            <a:ext cx="4395905" cy="6520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Design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28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636394"/>
            <a:ext cx="1390918" cy="2221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3373" y="4241333"/>
            <a:ext cx="1390918" cy="1360977"/>
          </a:xfrm>
          <a:prstGeom prst="rect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10800000">
            <a:off x="9391916" y="0"/>
            <a:ext cx="2800081" cy="1390108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9609338" y="-174316"/>
            <a:ext cx="2365243" cy="2800084"/>
          </a:xfrm>
          <a:prstGeom prst="triangle">
            <a:avLst/>
          </a:prstGeom>
          <a:solidFill>
            <a:srgbClr val="87D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63767" y="329185"/>
            <a:ext cx="1085044" cy="102670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74;p24"/>
          <p:cNvSpPr txBox="1"/>
          <p:nvPr/>
        </p:nvSpPr>
        <p:spPr>
          <a:xfrm>
            <a:off x="1498601" y="1055540"/>
            <a:ext cx="93218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Core System include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User Profiles, Job Posting, Assessments, Notifications, Data Management, Security, Reporting 	and Analytics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(TPO):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create and manage student profiles, post job-related information, communicate with students for guidance and feedback, access analytics and reports related to student performance and job placement.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create detailed profiles, access job listings, apply for jobs, track application statuses, receive updates on application statuses and interview invitations, optionally take assessments, and quizzes to showcase skills.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Personnel: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company profile management, job posting, student application review, communication with students/teachers, and feedback provision on usability and candidate quality.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3752825" y="170116"/>
            <a:ext cx="4395905" cy="6520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Design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27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50140" y="5312193"/>
            <a:ext cx="174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DFD-LEVEL: 0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544329"/>
            <a:ext cx="5629323" cy="36400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818866" y="1725464"/>
            <a:ext cx="495413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Data Flow Diagram (DFD) is a graphical representation of how data flows within a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</a:p>
          <a:p>
            <a:pPr indent="228600" algn="just">
              <a:lnSpc>
                <a:spcPct val="115000"/>
              </a:lnSpc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context of a Training and Placement System, the DFD diagram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data moves within the system to manage the training and placement processes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228600" algn="just">
              <a:lnSpc>
                <a:spcPct val="115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FD-0 displays a simplified high-level process diagram showing the login interactions between students, an admin (TPO), an HR to the ICRPT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C565E9-D88A-55D3-9D42-BD1C24B6DE9F}"/>
              </a:ext>
            </a:extLst>
          </p:cNvPr>
          <p:cNvSpPr txBox="1">
            <a:spLocks/>
          </p:cNvSpPr>
          <p:nvPr/>
        </p:nvSpPr>
        <p:spPr>
          <a:xfrm>
            <a:off x="3900000" y="43103"/>
            <a:ext cx="4395905" cy="6520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diagram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2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D542F6-3184-4387-BE39-8DA735EB5504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{F170BF01-2083-4EEA-80A1-D359611ABF44}tf78438558_win32</Template>
  <TotalTime>1031</TotalTime>
  <Words>2415</Words>
  <Application>Microsoft Office PowerPoint</Application>
  <PresentationFormat>Widescreen</PresentationFormat>
  <Paragraphs>603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Arial Black</vt:lpstr>
      <vt:lpstr>Balthazar</vt:lpstr>
      <vt:lpstr>Calibri</vt:lpstr>
      <vt:lpstr>Cambria</vt:lpstr>
      <vt:lpstr>Copperplate Gothic Light</vt:lpstr>
      <vt:lpstr>Mangal</vt:lpstr>
      <vt:lpstr>Sabon Next LT</vt:lpstr>
      <vt:lpstr>Times New Roman</vt:lpstr>
      <vt:lpstr>Wingdings</vt:lpstr>
      <vt:lpstr>Custom</vt:lpstr>
      <vt:lpstr>PowerPoint Presentation</vt:lpstr>
      <vt:lpstr>CONTENTS</vt:lpstr>
      <vt:lpstr>INTRODUCTION</vt:lpstr>
      <vt:lpstr>PRINCIPLE OF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Testing: Admin module </vt:lpstr>
      <vt:lpstr>Unit Testing: HR module </vt:lpstr>
      <vt:lpstr>Unit Testing: Student module </vt:lpstr>
      <vt:lpstr>Non-Functional Testing</vt:lpstr>
      <vt:lpstr>PowerPoint Presentation</vt:lpstr>
      <vt:lpstr>PowerPoint Presentation</vt:lpstr>
      <vt:lpstr>Applications</vt:lpstr>
      <vt:lpstr>Advantages and Disadvantages.</vt:lpstr>
      <vt:lpstr>DISADVANTAGES</vt:lpstr>
      <vt:lpstr>PowerPoint Presentation</vt:lpstr>
      <vt:lpstr>PowerPoint Presentation</vt:lpstr>
      <vt:lpstr>References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Aayushi Chaudhari</dc:creator>
  <cp:lastModifiedBy>HP</cp:lastModifiedBy>
  <cp:revision>134</cp:revision>
  <dcterms:created xsi:type="dcterms:W3CDTF">2023-10-26T06:00:59Z</dcterms:created>
  <dcterms:modified xsi:type="dcterms:W3CDTF">2024-04-07T19:12:58Z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